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95" r:id="rId4"/>
    <p:sldId id="262" r:id="rId5"/>
    <p:sldId id="280" r:id="rId6"/>
    <p:sldId id="297" r:id="rId7"/>
    <p:sldId id="303" r:id="rId8"/>
    <p:sldId id="304" r:id="rId9"/>
    <p:sldId id="298" r:id="rId10"/>
    <p:sldId id="294" r:id="rId11"/>
    <p:sldId id="293" r:id="rId12"/>
    <p:sldId id="305" r:id="rId13"/>
    <p:sldId id="301" r:id="rId14"/>
    <p:sldId id="307" r:id="rId15"/>
    <p:sldId id="302" r:id="rId16"/>
    <p:sldId id="282" r:id="rId17"/>
    <p:sldId id="285" r:id="rId18"/>
    <p:sldId id="286" r:id="rId19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0"/>
    <p:penClr>
      <a:srgbClr val="FF0000"/>
    </p:penClr>
  </p:showPr>
  <p:clrMru>
    <a:srgbClr val="11AB2B"/>
    <a:srgbClr val="61FD9C"/>
    <a:srgbClr val="35EB53"/>
    <a:srgbClr val="CAFEDE"/>
    <a:srgbClr val="EBFF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1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овощей, тонн</a:t>
            </a:r>
            <a:endParaRPr lang="ru-RU" sz="1800" b="1" i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3352209157501789"/>
          <c:y val="2.4023330417031412E-2"/>
        </c:manualLayout>
      </c:layout>
    </c:title>
    <c:view3D>
      <c:rotX val="10"/>
      <c:rotY val="10"/>
      <c:rAngAx val="1"/>
    </c:view3D>
    <c:sideWall>
      <c:spPr>
        <a:noFill/>
        <a:ln w="12220">
          <a:noFill/>
          <a:prstDash val="solid"/>
        </a:ln>
      </c:spPr>
    </c:sideWall>
    <c:backWall>
      <c:spPr>
        <a:noFill/>
        <a:ln w="1222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.13725568678915134"/>
          <c:y val="0.12333799941673959"/>
          <c:w val="0.84746653543307082"/>
          <c:h val="0.80464056576261256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Овощи, тн</c:v>
                </c:pt>
              </c:strCache>
            </c:strRef>
          </c:tx>
          <c:spPr>
            <a:solidFill>
              <a:srgbClr val="009900"/>
            </a:solidFill>
            <a:ln w="24435">
              <a:solidFill>
                <a:srgbClr val="FF0000"/>
              </a:solidFill>
              <a:prstDash val="solid"/>
            </a:ln>
          </c:spPr>
          <c:cat>
            <c:strRef>
              <c:f>Sheet1!$B$1:$T$1</c:f>
              <c:strCache>
                <c:ptCount val="8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8"/>
                <c:pt idx="0">
                  <c:v>14757</c:v>
                </c:pt>
                <c:pt idx="1">
                  <c:v>20365</c:v>
                </c:pt>
                <c:pt idx="2">
                  <c:v>24650</c:v>
                </c:pt>
                <c:pt idx="3">
                  <c:v>28739</c:v>
                </c:pt>
                <c:pt idx="4">
                  <c:v>30378</c:v>
                </c:pt>
                <c:pt idx="5">
                  <c:v>32820</c:v>
                </c:pt>
                <c:pt idx="6">
                  <c:v>35250</c:v>
                </c:pt>
                <c:pt idx="7">
                  <c:v>41800</c:v>
                </c:pt>
              </c:numCache>
            </c:numRef>
          </c:val>
        </c:ser>
        <c:gapWidth val="95"/>
        <c:gapDepth val="95"/>
        <c:shape val="cylinder"/>
        <c:axId val="91645056"/>
        <c:axId val="91646592"/>
        <c:axId val="0"/>
      </c:bar3DChart>
      <c:catAx>
        <c:axId val="916450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0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646592"/>
        <c:crosses val="autoZero"/>
        <c:lblAlgn val="ctr"/>
        <c:lblOffset val="100"/>
        <c:tickMarkSkip val="1"/>
      </c:catAx>
      <c:valAx>
        <c:axId val="91646592"/>
        <c:scaling>
          <c:orientation val="minMax"/>
        </c:scaling>
        <c:axPos val="l"/>
        <c:majorGridlines>
          <c:spPr>
            <a:ln w="1222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 sz="1200" b="1" i="1" u="none" strike="noStrike" baseline="0">
                <a:solidFill>
                  <a:srgbClr val="11AB2B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645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 i="1">
                <a:solidFill>
                  <a:srgbClr val="11AB2B"/>
                </a:solidFill>
              </a:defRPr>
            </a:pPr>
            <a:endParaRPr lang="ru-RU"/>
          </a:p>
        </c:txPr>
      </c:dTable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96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урожайность овощей,</a:t>
            </a:r>
            <a:r>
              <a:rPr lang="ru-RU" sz="1600" b="1" i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кг/кв.м. в год</a:t>
            </a: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0508426966292229"/>
          <c:y val="3.7593984962406013E-2"/>
        </c:manualLayout>
      </c:layout>
    </c:title>
    <c:view3D>
      <c:rotX val="10"/>
      <c:rotY val="10"/>
      <c:depthPercent val="100"/>
      <c:rAngAx val="1"/>
    </c:view3D>
    <c:sideWall>
      <c:spPr>
        <a:noFill/>
        <a:ln w="14935">
          <a:solidFill>
            <a:srgbClr val="808080"/>
          </a:solidFill>
          <a:prstDash val="solid"/>
        </a:ln>
      </c:spPr>
    </c:sideWall>
    <c:backWall>
      <c:spPr>
        <a:noFill/>
        <a:ln w="14935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9118707422808039E-2"/>
          <c:y val="7.6033834586466162E-2"/>
          <c:w val="0.89947679819516857"/>
          <c:h val="0.85076460837132195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кг/кв.м.</c:v>
                </c:pt>
              </c:strCache>
            </c:strRef>
          </c:tx>
          <c:spPr>
            <a:solidFill>
              <a:srgbClr val="35EB53"/>
            </a:solidFill>
            <a:ln w="44798">
              <a:solidFill>
                <a:srgbClr val="00FF00"/>
              </a:solidFill>
              <a:prstDash val="solid"/>
            </a:ln>
          </c:spPr>
          <c:cat>
            <c:strRef>
              <c:f>Sheet1!$B$1:$S$1</c:f>
              <c:strCache>
                <c:ptCount val="8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8"/>
                <c:pt idx="0">
                  <c:v>34.1</c:v>
                </c:pt>
                <c:pt idx="1">
                  <c:v>45</c:v>
                </c:pt>
                <c:pt idx="2">
                  <c:v>54.7</c:v>
                </c:pt>
                <c:pt idx="3">
                  <c:v>75</c:v>
                </c:pt>
                <c:pt idx="4">
                  <c:v>82</c:v>
                </c:pt>
                <c:pt idx="5">
                  <c:v>87.4</c:v>
                </c:pt>
                <c:pt idx="6">
                  <c:v>111.6</c:v>
                </c:pt>
                <c:pt idx="7">
                  <c:v>132</c:v>
                </c:pt>
              </c:numCache>
            </c:numRef>
          </c:val>
        </c:ser>
        <c:gapWidth val="95"/>
        <c:gapDepth val="95"/>
        <c:shape val="cylinder"/>
        <c:axId val="93426048"/>
        <c:axId val="93427584"/>
        <c:axId val="0"/>
      </c:bar3DChart>
      <c:catAx>
        <c:axId val="934260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7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3427584"/>
        <c:crosses val="autoZero"/>
        <c:lblAlgn val="ctr"/>
        <c:lblOffset val="100"/>
        <c:tickMarkSkip val="1"/>
      </c:catAx>
      <c:valAx>
        <c:axId val="93427584"/>
        <c:scaling>
          <c:orientation val="minMax"/>
          <c:min val="30"/>
        </c:scaling>
        <c:axPos val="l"/>
        <c:majorGridlines>
          <c:spPr>
            <a:ln w="1493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7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11AB2B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3426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4935">
            <a:solidFill>
              <a:srgbClr val="FFFFFF"/>
            </a:solidFill>
            <a:prstDash val="solid"/>
          </a:ln>
        </c:spPr>
        <c:txPr>
          <a:bodyPr/>
          <a:lstStyle/>
          <a:p>
            <a:pPr rtl="0">
              <a:defRPr sz="1175" b="1" i="1" u="none" strike="noStrike" baseline="0">
                <a:solidFill>
                  <a:srgbClr val="11AB2B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</c:plotArea>
    <c:plotVisOnly val="1"/>
    <c:dispBlanksAs val="gap"/>
  </c:chart>
  <c:spPr>
    <a:noFill/>
    <a:ln>
      <a:noFill/>
    </a:ln>
  </c:spPr>
  <c:txPr>
    <a:bodyPr/>
    <a:lstStyle/>
    <a:p>
      <a:pPr>
        <a:defRPr sz="117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256853310002918"/>
          <c:y val="2.269893820090681E-2"/>
          <c:w val="0.86960314126099014"/>
          <c:h val="0.86180893581484164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т.шт.</c:v>
                </c:pt>
              </c:strCache>
            </c:strRef>
          </c:tx>
          <c:spPr>
            <a:solidFill>
              <a:srgbClr val="35EB53"/>
            </a:solidFill>
            <a:ln w="3960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</a:ln>
          </c:spPr>
          <c:cat>
            <c:strRef>
              <c:f>Sheet1!$B$1:$V$1</c:f>
              <c:strCache>
                <c:ptCount val="7"/>
                <c:pt idx="0">
                  <c:v>1989 г.</c:v>
                </c:pt>
                <c:pt idx="1">
                  <c:v>1993 г.</c:v>
                </c:pt>
                <c:pt idx="2">
                  <c:v>1999 г.</c:v>
                </c:pt>
                <c:pt idx="3">
                  <c:v>2006 г.</c:v>
                </c:pt>
                <c:pt idx="4">
                  <c:v>2014 г.</c:v>
                </c:pt>
                <c:pt idx="5">
                  <c:v>2016 г.</c:v>
                </c:pt>
                <c:pt idx="6">
                  <c:v>2017 г.</c:v>
                </c:pt>
              </c:strCache>
            </c:strRef>
          </c:cat>
          <c:val>
            <c:numRef>
              <c:f>Sheet1!$B$2:$V$2</c:f>
              <c:numCache>
                <c:formatCode>#,##0</c:formatCode>
                <c:ptCount val="7"/>
                <c:pt idx="0">
                  <c:v>4811</c:v>
                </c:pt>
                <c:pt idx="1">
                  <c:v>47959</c:v>
                </c:pt>
                <c:pt idx="2">
                  <c:v>183638</c:v>
                </c:pt>
                <c:pt idx="3">
                  <c:v>531136</c:v>
                </c:pt>
                <c:pt idx="4">
                  <c:v>750000</c:v>
                </c:pt>
                <c:pt idx="5">
                  <c:v>960000</c:v>
                </c:pt>
                <c:pt idx="6">
                  <c:v>1082000</c:v>
                </c:pt>
              </c:numCache>
            </c:numRef>
          </c:val>
        </c:ser>
        <c:axId val="93369088"/>
        <c:axId val="93370624"/>
      </c:barChart>
      <c:catAx>
        <c:axId val="93369088"/>
        <c:scaling>
          <c:orientation val="minMax"/>
        </c:scaling>
        <c:axPos val="b"/>
        <c:majorGridlines>
          <c:spPr>
            <a:ln w="3301">
              <a:solidFill>
                <a:srgbClr val="000000"/>
              </a:solidFill>
              <a:prstDash val="solid"/>
            </a:ln>
          </c:spPr>
        </c:majorGridlines>
        <c:numFmt formatCode="#,##0" sourceLinked="0"/>
        <c:tickLblPos val="nextTo"/>
        <c:spPr>
          <a:ln w="33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3370624"/>
        <c:crosses val="autoZero"/>
        <c:lblAlgn val="ctr"/>
        <c:lblOffset val="100"/>
        <c:tickMarkSkip val="1"/>
      </c:catAx>
      <c:valAx>
        <c:axId val="93370624"/>
        <c:scaling>
          <c:orientation val="minMax"/>
        </c:scaling>
        <c:axPos val="l"/>
        <c:majorGridlines/>
        <c:numFmt formatCode="#,##0" sourceLinked="0"/>
        <c:tickLblPos val="nextTo"/>
        <c:spPr>
          <a:ln w="33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93369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01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>
                <a:solidFill>
                  <a:schemeClr val="tx1"/>
                </a:solidFill>
              </a:defRPr>
            </a:pPr>
            <a:endParaRPr lang="ru-RU"/>
          </a:p>
        </c:txPr>
      </c:dTable>
      <c:spPr>
        <a:noFill/>
        <a:ln w="13201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42" b="0" i="0" u="none" strike="noStrike" baseline="0">
          <a:solidFill>
            <a:srgbClr val="11AB2B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b="1" i="1" dirty="0" smtClean="0">
                <a:solidFill>
                  <a:srgbClr val="11AB2B"/>
                </a:solidFill>
              </a:rPr>
              <a:t>Урожайность овощей,</a:t>
            </a:r>
            <a:r>
              <a:rPr lang="ru-RU" sz="1600" b="1" i="1" baseline="0" dirty="0" smtClean="0">
                <a:solidFill>
                  <a:srgbClr val="11AB2B"/>
                </a:solidFill>
              </a:rPr>
              <a:t> кг/кв.м.</a:t>
            </a:r>
            <a:endParaRPr lang="ru-RU" sz="1600" b="1" i="1" dirty="0">
              <a:solidFill>
                <a:srgbClr val="11AB2B"/>
              </a:solidFill>
            </a:endParaRPr>
          </a:p>
        </c:rich>
      </c:tx>
      <c:layout/>
    </c:title>
    <c:view3D>
      <c:rotX val="10"/>
      <c:rotY val="10"/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gapWidth val="95"/>
        <c:gapDepth val="95"/>
        <c:shape val="cylinder"/>
        <c:axId val="89444352"/>
        <c:axId val="89447040"/>
        <c:axId val="0"/>
      </c:bar3DChart>
      <c:catAx>
        <c:axId val="894443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7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447040"/>
        <c:crosses val="autoZero"/>
        <c:lblAlgn val="ctr"/>
        <c:lblOffset val="100"/>
        <c:tickMarkSkip val="1"/>
      </c:catAx>
      <c:valAx>
        <c:axId val="89447040"/>
        <c:scaling>
          <c:orientation val="minMax"/>
          <c:min val="30"/>
        </c:scaling>
        <c:axPos val="l"/>
        <c:majorGridlines>
          <c:spPr>
            <a:ln w="1493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7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11AB2B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9444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4935">
            <a:solidFill>
              <a:srgbClr val="FFFFFF"/>
            </a:solidFill>
            <a:prstDash val="solid"/>
          </a:ln>
        </c:spPr>
        <c:txPr>
          <a:bodyPr/>
          <a:lstStyle/>
          <a:p>
            <a:pPr rtl="0">
              <a:defRPr sz="1175" b="1" i="1" u="none" strike="noStrike" baseline="0">
                <a:solidFill>
                  <a:srgbClr val="11AB2B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</c:plotArea>
    <c:plotVisOnly val="1"/>
    <c:dispBlanksAs val="gap"/>
  </c:chart>
  <c:spPr>
    <a:noFill/>
    <a:ln>
      <a:noFill/>
    </a:ln>
  </c:spPr>
  <c:txPr>
    <a:bodyPr/>
    <a:lstStyle/>
    <a:p>
      <a:pPr>
        <a:defRPr sz="117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1" dirty="0" smtClean="0"/>
              <a:t>        Расход энергоресурсов на производимую продукцию</a:t>
            </a:r>
          </a:p>
        </c:rich>
      </c:tx>
      <c:layout/>
    </c:title>
    <c:view3D>
      <c:rotX val="10"/>
      <c:rotY val="15"/>
      <c:depthPercent val="100"/>
      <c:rAngAx val="1"/>
    </c:view3D>
    <c:sideWall>
      <c:spPr>
        <a:noFill/>
        <a:ln w="14934">
          <a:solidFill>
            <a:srgbClr val="808080"/>
          </a:solidFill>
          <a:prstDash val="solid"/>
        </a:ln>
      </c:spPr>
    </c:sideWall>
    <c:backWall>
      <c:spPr>
        <a:noFill/>
        <a:ln w="14934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675008847208817"/>
          <c:y val="8.3577712609970697E-2"/>
          <c:w val="0.85184541714590112"/>
          <c:h val="0.83015986638034289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кг.у.т/кг.ов</c:v>
                </c:pt>
              </c:strCache>
            </c:strRef>
          </c:tx>
          <c:spPr>
            <a:solidFill>
              <a:srgbClr val="FF0000"/>
            </a:solidFill>
            <a:ln w="44794">
              <a:solidFill>
                <a:srgbClr val="FF0000"/>
              </a:solidFill>
              <a:prstDash val="solid"/>
            </a:ln>
          </c:spPr>
          <c:cat>
            <c:strRef>
              <c:f>Sheet1!$B$1:$R$1</c:f>
              <c:strCache>
                <c:ptCount val="6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2014 г.</c:v>
                </c:pt>
                <c:pt idx="4">
                  <c:v>2016 г.</c:v>
                </c:pt>
                <c:pt idx="5">
                  <c:v>2017 г.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6"/>
                <c:pt idx="0">
                  <c:v>5.3199999999999985</c:v>
                </c:pt>
                <c:pt idx="1">
                  <c:v>3.46</c:v>
                </c:pt>
                <c:pt idx="2">
                  <c:v>2.69</c:v>
                </c:pt>
                <c:pt idx="3" formatCode="0.00">
                  <c:v>2.12</c:v>
                </c:pt>
                <c:pt idx="4">
                  <c:v>1.84</c:v>
                </c:pt>
                <c:pt idx="5">
                  <c:v>1.5</c:v>
                </c:pt>
              </c:numCache>
            </c:numRef>
          </c:val>
        </c:ser>
        <c:shape val="cylinder"/>
        <c:axId val="129865600"/>
        <c:axId val="130006016"/>
        <c:axId val="0"/>
      </c:bar3DChart>
      <c:catAx>
        <c:axId val="12986560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30006016"/>
        <c:crosses val="autoZero"/>
        <c:lblAlgn val="ctr"/>
        <c:lblOffset val="100"/>
        <c:tickMarkSkip val="1"/>
      </c:catAx>
      <c:valAx>
        <c:axId val="130006016"/>
        <c:scaling>
          <c:orientation val="minMax"/>
        </c:scaling>
        <c:axPos val="l"/>
        <c:majorGridlines>
          <c:spPr>
            <a:ln w="149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73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ru-RU"/>
          </a:p>
        </c:txPr>
        <c:crossAx val="129865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4934">
            <a:solidFill>
              <a:srgbClr val="FFFFFF"/>
            </a:solidFill>
            <a:prstDash val="solid"/>
          </a:ln>
        </c:spPr>
        <c:txPr>
          <a:bodyPr/>
          <a:lstStyle/>
          <a:p>
            <a:pPr rtl="0">
              <a:defRPr sz="1400" i="1"/>
            </a:pPr>
            <a:endParaRPr lang="ru-RU"/>
          </a:p>
        </c:txPr>
      </c:dTable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76" b="0" i="0" u="none" strike="noStrike" baseline="0">
          <a:solidFill>
            <a:srgbClr val="FF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i="1" u="none" dirty="0" smtClean="0">
                <a:solidFill>
                  <a:srgbClr val="11A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Потребление тепла, Гкал</a:t>
            </a:r>
            <a:endParaRPr lang="ru-RU" sz="1800" b="1" i="1" u="none" dirty="0">
              <a:solidFill>
                <a:srgbClr val="11AB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3352209157501811"/>
          <c:y val="2.4023330417031252E-2"/>
        </c:manualLayout>
      </c:layout>
    </c:title>
    <c:view3D>
      <c:rotX val="10"/>
      <c:rotY val="10"/>
      <c:rAngAx val="1"/>
    </c:view3D>
    <c:sideWall>
      <c:spPr>
        <a:noFill/>
        <a:ln w="12220">
          <a:noFill/>
          <a:prstDash val="solid"/>
        </a:ln>
      </c:spPr>
    </c:sideWall>
    <c:backWall>
      <c:spPr>
        <a:noFill/>
        <a:ln w="12220">
          <a:noFill/>
          <a:prstDash val="solid"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Гкал</c:v>
                </c:pt>
              </c:strCache>
            </c:strRef>
          </c:tx>
          <c:spPr>
            <a:solidFill>
              <a:srgbClr val="009900"/>
            </a:solidFill>
            <a:ln w="24435">
              <a:solidFill>
                <a:srgbClr val="FF0000"/>
              </a:solidFill>
              <a:prstDash val="solid"/>
            </a:ln>
          </c:spPr>
          <c:cat>
            <c:strRef>
              <c:f>Sheet1!$B$1:$H$1</c:f>
              <c:strCache>
                <c:ptCount val="7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526825</c:v>
                </c:pt>
                <c:pt idx="1">
                  <c:v>460249</c:v>
                </c:pt>
                <c:pt idx="2">
                  <c:v>394400</c:v>
                </c:pt>
                <c:pt idx="3">
                  <c:v>292602</c:v>
                </c:pt>
                <c:pt idx="4">
                  <c:v>264811</c:v>
                </c:pt>
                <c:pt idx="5">
                  <c:v>251963</c:v>
                </c:pt>
                <c:pt idx="6">
                  <c:v>203435</c:v>
                </c:pt>
              </c:numCache>
            </c:numRef>
          </c:val>
        </c:ser>
        <c:gapWidth val="95"/>
        <c:gapDepth val="95"/>
        <c:shape val="cylinder"/>
        <c:axId val="100965376"/>
        <c:axId val="100985472"/>
        <c:axId val="0"/>
      </c:bar3DChart>
      <c:catAx>
        <c:axId val="1009653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0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0985472"/>
        <c:crosses val="autoZero"/>
        <c:lblAlgn val="ctr"/>
        <c:lblOffset val="100"/>
        <c:tickMarkSkip val="1"/>
      </c:catAx>
      <c:valAx>
        <c:axId val="100985472"/>
        <c:scaling>
          <c:orientation val="minMax"/>
        </c:scaling>
        <c:axPos val="l"/>
        <c:majorGridlines>
          <c:spPr>
            <a:ln w="1222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 sz="1200" b="1" i="1" u="none" strike="noStrike" baseline="0">
                <a:solidFill>
                  <a:srgbClr val="11AB2B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09653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 i="1">
                <a:solidFill>
                  <a:srgbClr val="11AB2B"/>
                </a:solidFill>
              </a:defRPr>
            </a:pPr>
            <a:endParaRPr lang="ru-RU"/>
          </a:p>
        </c:txPr>
      </c:dTable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96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ru-RU" sz="1800" b="1" i="1" u="none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Потребление электроэнергии, </a:t>
            </a:r>
            <a:r>
              <a:rPr lang="ru-RU" sz="1800" b="1" i="1" u="none" spc="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млн.кВт.час</a:t>
            </a:r>
            <a:r>
              <a:rPr lang="ru-RU" sz="1800" b="1" i="1" u="none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энергоемкость продукции,</a:t>
            </a:r>
            <a:r>
              <a:rPr lang="ru-RU" sz="1800" b="1" i="1" u="none" spc="3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u="none" spc="3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т.у.т</a:t>
            </a:r>
            <a:r>
              <a:rPr lang="ru-RU" sz="1800" b="1" i="1" u="none" spc="3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ru-RU" sz="1800" b="1" i="1" u="none" spc="3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т.ов</a:t>
            </a:r>
            <a:r>
              <a:rPr lang="ru-RU" sz="1800" b="1" i="1" u="none" spc="3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i="1" u="none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strRef>
              <c:f>Sheet1!$A$3</c:f>
              <c:strCache>
                <c:ptCount val="1"/>
                <c:pt idx="0">
                  <c:v>т.усл.т/т.ов</c:v>
                </c:pt>
              </c:strCache>
            </c:strRef>
          </c:tx>
          <c:spPr>
            <a:solidFill>
              <a:srgbClr val="11AB2B"/>
            </a:solidFill>
          </c:spPr>
          <c:cat>
            <c:strRef>
              <c:f>Sheet1!$B$1:$H$1</c:f>
              <c:strCache>
                <c:ptCount val="7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5.3199999999999985</c:v>
                </c:pt>
                <c:pt idx="1">
                  <c:v>3.46</c:v>
                </c:pt>
                <c:pt idx="2">
                  <c:v>2.69</c:v>
                </c:pt>
                <c:pt idx="3">
                  <c:v>2.1195610631048778</c:v>
                </c:pt>
                <c:pt idx="4">
                  <c:v>1.91129430984156</c:v>
                </c:pt>
                <c:pt idx="5">
                  <c:v>1.835644255347515</c:v>
                </c:pt>
                <c:pt idx="6">
                  <c:v>1.5</c:v>
                </c:pt>
              </c:numCache>
            </c:numRef>
          </c:val>
        </c:ser>
        <c:gapWidth val="95"/>
        <c:axId val="137090176"/>
        <c:axId val="137051520"/>
      </c:barChar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млн.кВт.ч.</c:v>
                </c:pt>
              </c:strCache>
            </c:strRef>
          </c:tx>
          <c:spPr>
            <a:ln w="24435">
              <a:solidFill>
                <a:srgbClr val="FFFF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FF00"/>
              </a:solidFill>
            </c:spPr>
          </c:marker>
          <c:cat>
            <c:strRef>
              <c:f>Sheet1!$B$1:$H$1</c:f>
              <c:strCache>
                <c:ptCount val="7"/>
                <c:pt idx="0">
                  <c:v>2000 г.</c:v>
                </c:pt>
                <c:pt idx="1">
                  <c:v>2005 г.</c:v>
                </c:pt>
                <c:pt idx="2">
                  <c:v>2010 г.</c:v>
                </c:pt>
                <c:pt idx="3">
                  <c:v>2014 г.</c:v>
                </c:pt>
                <c:pt idx="4">
                  <c:v>2015 г.</c:v>
                </c:pt>
                <c:pt idx="5">
                  <c:v>2016 г.</c:v>
                </c:pt>
                <c:pt idx="6">
                  <c:v>2017 г.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0">
                  <c:v>25.7</c:v>
                </c:pt>
                <c:pt idx="1">
                  <c:v>37.300000000000004</c:v>
                </c:pt>
                <c:pt idx="2">
                  <c:v>79.697000000000003</c:v>
                </c:pt>
                <c:pt idx="3">
                  <c:v>183.3</c:v>
                </c:pt>
                <c:pt idx="4">
                  <c:v>202.12</c:v>
                </c:pt>
                <c:pt idx="5">
                  <c:v>231</c:v>
                </c:pt>
                <c:pt idx="6">
                  <c:v>272.31099999999969</c:v>
                </c:pt>
              </c:numCache>
            </c:numRef>
          </c:val>
        </c:ser>
        <c:marker val="1"/>
        <c:axId val="137048064"/>
        <c:axId val="137049984"/>
      </c:lineChart>
      <c:catAx>
        <c:axId val="1370480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0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7049984"/>
        <c:crosses val="autoZero"/>
        <c:lblAlgn val="ctr"/>
        <c:lblOffset val="100"/>
        <c:tickMarkSkip val="1"/>
      </c:catAx>
      <c:valAx>
        <c:axId val="137049984"/>
        <c:scaling>
          <c:orientation val="minMax"/>
        </c:scaling>
        <c:axPos val="l"/>
        <c:majorGridlines>
          <c:spPr>
            <a:ln w="12220">
              <a:solidFill>
                <a:schemeClr val="tx1"/>
              </a:solidFill>
              <a:prstDash val="solid"/>
            </a:ln>
          </c:spPr>
        </c:majorGridlines>
        <c:numFmt formatCode="0" sourceLinked="1"/>
        <c:majorTickMark val="none"/>
        <c:tickLblPos val="nextTo"/>
        <c:spPr>
          <a:noFill/>
        </c:spPr>
        <c:txPr>
          <a:bodyPr rot="0" vert="horz"/>
          <a:lstStyle/>
          <a:p>
            <a:pPr>
              <a:defRPr sz="1200" b="0" i="1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7048064"/>
        <c:crosses val="autoZero"/>
        <c:crossBetween val="between"/>
      </c:valAx>
      <c:valAx>
        <c:axId val="137051520"/>
        <c:scaling>
          <c:orientation val="minMax"/>
        </c:scaling>
        <c:axPos val="r"/>
        <c:numFmt formatCode="0.0" sourceLinked="1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rgbClr val="11AB2B"/>
                </a:solidFill>
              </a:defRPr>
            </a:pPr>
            <a:endParaRPr lang="ru-RU"/>
          </a:p>
        </c:txPr>
        <c:crossAx val="137090176"/>
        <c:crosses val="max"/>
        <c:crossBetween val="between"/>
      </c:valAx>
      <c:catAx>
        <c:axId val="137090176"/>
        <c:scaling>
          <c:orientation val="minMax"/>
        </c:scaling>
        <c:delete val="1"/>
        <c:axPos val="b"/>
        <c:tickLblPos val="none"/>
        <c:crossAx val="137051520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</c:dTable>
      <c:spPr>
        <a:noFill/>
        <a:ln w="12220">
          <a:noFill/>
          <a:prstDash val="solid"/>
        </a:ln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96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0.71667</cdr:x>
      <cdr:y>0.12222</cdr:y>
    </cdr:from>
    <cdr:to>
      <cdr:x>0.81667</cdr:x>
      <cdr:y>0.25556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53200" y="838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0.73333</cdr:x>
      <cdr:y>0.1</cdr:y>
    </cdr:from>
    <cdr:to>
      <cdr:x>0.98333</cdr:x>
      <cdr:y>0.21111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05570" y="685800"/>
          <a:ext cx="2286000" cy="76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11AB2B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Рост в 2017 году составил:</a:t>
          </a:r>
        </a:p>
        <a:p xmlns:a="http://schemas.openxmlformats.org/drawingml/2006/main">
          <a:pPr algn="ctr"/>
          <a:r>
            <a:rPr lang="ru-RU" sz="1400" b="1" dirty="0" smtClean="0"/>
            <a:t>+ 6,5 тыс.т. или +19%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0.17135</cdr:x>
      <cdr:y>0.21805</cdr:y>
    </cdr:from>
    <cdr:to>
      <cdr:x>0.65169</cdr:x>
      <cdr:y>0.35471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49400" y="1473200"/>
          <a:ext cx="4343427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i="1" dirty="0" smtClean="0"/>
            <a:t>Максимальная урожайность за 2017 г.:</a:t>
          </a:r>
        </a:p>
        <a:p xmlns:a="http://schemas.openxmlformats.org/drawingml/2006/main">
          <a:pPr algn="ctr"/>
          <a:r>
            <a:rPr lang="ru-RU" b="1" i="1" dirty="0" smtClean="0"/>
            <a:t>Огурцы </a:t>
          </a:r>
          <a:r>
            <a:rPr lang="ru-RU" b="1" i="1" dirty="0" err="1" smtClean="0"/>
            <a:t>свк</a:t>
          </a:r>
          <a:r>
            <a:rPr lang="ru-RU" b="1" i="1" dirty="0" smtClean="0"/>
            <a:t> – 203 кг/кв.м. в год</a:t>
          </a:r>
        </a:p>
        <a:p xmlns:a="http://schemas.openxmlformats.org/drawingml/2006/main">
          <a:pPr algn="ctr"/>
          <a:r>
            <a:rPr lang="ru-RU" b="1" i="1" dirty="0" smtClean="0"/>
            <a:t>Томаты </a:t>
          </a:r>
          <a:r>
            <a:rPr lang="ru-RU" b="1" i="1" dirty="0" err="1" smtClean="0"/>
            <a:t>свк</a:t>
          </a:r>
          <a:r>
            <a:rPr lang="ru-RU" b="1" i="1" dirty="0" smtClean="0"/>
            <a:t> – 113 кг/кв.м. в год</a:t>
          </a:r>
          <a:endParaRPr lang="ru-RU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0.55899</cdr:x>
      <cdr:y>0.17498</cdr:y>
    </cdr:from>
    <cdr:to>
      <cdr:x>0.97191</cdr:x>
      <cdr:y>0.53861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4600" y="1136650"/>
          <a:ext cx="3733788" cy="2362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i="1" dirty="0" smtClean="0">
              <a:solidFill>
                <a:srgbClr val="11AB2B"/>
              </a:solidFill>
            </a:rPr>
            <a:t>За 15 лет энергоёмкость продукции сократилась более, чем в 3,5 раза</a:t>
          </a:r>
          <a:endParaRPr lang="ru-RU" sz="2400" b="1" i="1" dirty="0">
            <a:solidFill>
              <a:srgbClr val="11AB2B"/>
            </a:solidFill>
          </a:endParaRPr>
        </a:p>
      </cdr:txBody>
    </cdr:sp>
  </cdr:relSizeAnchor>
  <cdr:relSizeAnchor xmlns:cdr="http://schemas.openxmlformats.org/drawingml/2006/chartDrawing">
    <cdr:from>
      <cdr:x>0.23876</cdr:x>
      <cdr:y>0.18671</cdr:y>
    </cdr:from>
    <cdr:to>
      <cdr:x>0.91292</cdr:x>
      <cdr:y>0.67937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2159000" y="1212850"/>
          <a:ext cx="6096000" cy="32004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11AB2B"/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0.15556</cdr:y>
    </cdr:from>
    <cdr:to>
      <cdr:x>0.96667</cdr:x>
      <cdr:y>0.41112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1066800"/>
          <a:ext cx="4267200" cy="1752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600" b="1" i="1" dirty="0" smtClean="0">
              <a:solidFill>
                <a:srgbClr val="11AB2B"/>
              </a:solidFill>
            </a:rPr>
            <a:t>За 15 лет </a:t>
          </a:r>
        </a:p>
        <a:p xmlns:a="http://schemas.openxmlformats.org/drawingml/2006/main">
          <a:pPr algn="ctr"/>
          <a:r>
            <a:rPr lang="ru-RU" sz="2600" b="1" i="1" dirty="0" smtClean="0">
              <a:solidFill>
                <a:srgbClr val="11AB2B"/>
              </a:solidFill>
            </a:rPr>
            <a:t>потребление тепла сокращено почти в 3 раза</a:t>
          </a:r>
          <a:endParaRPr lang="ru-RU" sz="2600" b="1" i="1" dirty="0">
            <a:solidFill>
              <a:srgbClr val="11AB2B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pPr algn="ctr"/>
            <a:r>
              <a:rPr lang="ru-RU" sz="2600" i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Тепличный комбинат «Майский»</a:t>
            </a:r>
            <a:br>
              <a:rPr lang="ru-RU" sz="2600" i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600" i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РЕСПУБЛИКА ТАТАРСТАН</a:t>
            </a:r>
            <a:endParaRPr lang="ru-RU" sz="2600" i="1" dirty="0"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pPr algn="ctr">
              <a:buNone/>
            </a:pPr>
            <a:endParaRPr lang="ru-RU" sz="22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1030" name="Picture 6" descr="\\srvmay13\Экономисты\фото\IMG_3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191000" cy="2529135"/>
          </a:xfrm>
          <a:prstGeom prst="rect">
            <a:avLst/>
          </a:prstGeom>
          <a:noFill/>
        </p:spPr>
      </p:pic>
      <p:pic>
        <p:nvPicPr>
          <p:cNvPr id="1031" name="Picture 7" descr="C:\Users\user_11112\Desktop\м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2078346" cy="2514600"/>
          </a:xfrm>
          <a:prstGeom prst="rect">
            <a:avLst/>
          </a:prstGeom>
          <a:noFill/>
        </p:spPr>
      </p:pic>
      <p:pic>
        <p:nvPicPr>
          <p:cNvPr id="1032" name="Picture 8" descr="\\srvmay13\Экономисты\фото\КНИГА\IMG_0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523999"/>
            <a:ext cx="2133600" cy="2539919"/>
          </a:xfrm>
          <a:prstGeom prst="rect">
            <a:avLst/>
          </a:prstGeom>
          <a:noFill/>
        </p:spPr>
      </p:pic>
      <p:pic>
        <p:nvPicPr>
          <p:cNvPr id="1034" name="Picture 10" descr="C:\Users\user_11112\Desktop\IMG_5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191000"/>
            <a:ext cx="2133600" cy="2438399"/>
          </a:xfrm>
          <a:prstGeom prst="rect">
            <a:avLst/>
          </a:prstGeom>
          <a:noFill/>
        </p:spPr>
      </p:pic>
      <p:pic>
        <p:nvPicPr>
          <p:cNvPr id="1035" name="Picture 11" descr="C:\Users\user_11112\Desktop\феврал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91000"/>
            <a:ext cx="2057400" cy="2438400"/>
          </a:xfrm>
          <a:prstGeom prst="rect">
            <a:avLst/>
          </a:prstGeom>
          <a:noFill/>
        </p:spPr>
      </p:pic>
      <p:pic>
        <p:nvPicPr>
          <p:cNvPr id="1026" name="Picture 2" descr="C:\Users\user_11112\Desktop\IMG_43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191000"/>
            <a:ext cx="2057400" cy="2448439"/>
          </a:xfrm>
          <a:prstGeom prst="rect">
            <a:avLst/>
          </a:prstGeom>
          <a:noFill/>
        </p:spPr>
      </p:pic>
      <p:pic>
        <p:nvPicPr>
          <p:cNvPr id="1027" name="Picture 3" descr="C:\Users\user_11112\Desktop\котельная 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191000"/>
            <a:ext cx="198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 advTm="156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Энергосистема тепличного комбината «Майский»</a:t>
            </a:r>
            <a:endParaRPr lang="ru-RU" sz="2800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 descr="\\srvmay13\Экономисты\фото\котельная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1"/>
            <a:ext cx="3581400" cy="1981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2743200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2010 год</a:t>
            </a:r>
            <a:r>
              <a:rPr lang="ru-RU" i="1" dirty="0" smtClean="0"/>
              <a:t>          </a:t>
            </a:r>
          </a:p>
          <a:p>
            <a:pPr algn="ctr"/>
            <a:r>
              <a:rPr lang="ru-RU" sz="1400" i="1" dirty="0" smtClean="0"/>
              <a:t>Три котельные совокупной тепловой мощностью 126 МВт</a:t>
            </a:r>
            <a:r>
              <a:rPr lang="ru-RU" sz="1400" i="1" dirty="0" smtClean="0"/>
              <a:t>.</a:t>
            </a:r>
            <a:endParaRPr lang="ru-RU" sz="1400" i="1" dirty="0" smtClean="0"/>
          </a:p>
        </p:txBody>
      </p:sp>
      <p:pic>
        <p:nvPicPr>
          <p:cNvPr id="15" name="Picture 5" descr="\\srvmay13\Экономисты\фото\энергоцентр\IMG_3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762000"/>
            <a:ext cx="3733800" cy="19812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029200" y="2743200"/>
            <a:ext cx="3733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2014 год</a:t>
            </a:r>
            <a:r>
              <a:rPr lang="ru-RU" i="1" dirty="0" smtClean="0"/>
              <a:t>          </a:t>
            </a:r>
          </a:p>
          <a:p>
            <a:pPr algn="ctr"/>
            <a:r>
              <a:rPr lang="ru-RU" sz="1400" i="1" dirty="0" smtClean="0"/>
              <a:t>Первый собственный энергоцентр электрической мощностью 23,5 МВт</a:t>
            </a:r>
            <a:r>
              <a:rPr lang="ru-RU" sz="1400" i="1" dirty="0" smtClean="0"/>
              <a:t>.</a:t>
            </a:r>
            <a:endParaRPr lang="ru-RU" sz="1400" i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52400" y="5715000"/>
            <a:ext cx="3962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2015 год</a:t>
            </a:r>
            <a:r>
              <a:rPr lang="ru-RU" i="1" dirty="0" smtClean="0"/>
              <a:t>          </a:t>
            </a:r>
          </a:p>
          <a:p>
            <a:pPr algn="ctr"/>
            <a:r>
              <a:rPr lang="ru-RU" sz="1400" i="1" dirty="0" smtClean="0"/>
              <a:t>Второй собственный энергоцентр электрической мощностью 23,5 МВт</a:t>
            </a:r>
            <a:r>
              <a:rPr lang="ru-RU" sz="1400" i="1" dirty="0" smtClean="0"/>
              <a:t>.</a:t>
            </a:r>
            <a:endParaRPr lang="ru-RU" sz="1400" i="1" dirty="0" smtClean="0"/>
          </a:p>
        </p:txBody>
      </p:sp>
      <p:pic>
        <p:nvPicPr>
          <p:cNvPr id="1028" name="Picture 4" descr="C:\Users\user_11112\Desktop\ПРЕЗЕНТАЦИИ\Золотая осень\IMG_9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3581400" cy="19812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76800" y="5715000"/>
            <a:ext cx="4114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2016-201</a:t>
            </a:r>
            <a:r>
              <a:rPr lang="en-US" b="1" i="1" dirty="0" smtClean="0"/>
              <a:t>7</a:t>
            </a:r>
            <a:r>
              <a:rPr lang="ru-RU" b="1" i="1" dirty="0" smtClean="0"/>
              <a:t> год</a:t>
            </a:r>
            <a:r>
              <a:rPr lang="ru-RU" i="1" dirty="0" smtClean="0"/>
              <a:t>          </a:t>
            </a:r>
          </a:p>
          <a:p>
            <a:pPr algn="ctr"/>
            <a:r>
              <a:rPr lang="en-US" sz="1400" dirty="0" smtClean="0"/>
              <a:t>C</a:t>
            </a:r>
            <a:r>
              <a:rPr lang="ru-RU" sz="1400" dirty="0" err="1" smtClean="0"/>
              <a:t>танция</a:t>
            </a:r>
            <a:r>
              <a:rPr lang="ru-RU" sz="1400" dirty="0" smtClean="0"/>
              <a:t> очистки дымовых газов для подачи в теплицы в качестве источника углекислого </a:t>
            </a:r>
            <a:r>
              <a:rPr lang="ru-RU" sz="1400" dirty="0" smtClean="0"/>
              <a:t>газа</a:t>
            </a:r>
            <a:endParaRPr lang="ru-RU" sz="1400" i="1" dirty="0" smtClean="0"/>
          </a:p>
        </p:txBody>
      </p:sp>
      <p:pic>
        <p:nvPicPr>
          <p:cNvPr id="1026" name="Picture 2" descr="\\srvmay6\Netbox\Максим Васильев\От Салахиева А.Г\IMG_2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3733800" cy="1901952"/>
          </a:xfrm>
          <a:prstGeom prst="rect">
            <a:avLst/>
          </a:prstGeom>
          <a:noFill/>
        </p:spPr>
      </p:pic>
    </p:spTree>
  </p:cSld>
  <p:clrMapOvr>
    <a:masterClrMapping/>
  </p:clrMapOvr>
  <p:transition advTm="1613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41116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Светодиодное освещение теплиц, спорткомплекса, уличного освещения тепличного комбината «Майский»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8768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Тепличный комбинат «Майский» активно изучает и внедряет у себя в производство современные системы </a:t>
            </a:r>
            <a:r>
              <a:rPr lang="ru-RU" b="1" i="1" dirty="0" err="1" smtClean="0"/>
              <a:t>досвечивания</a:t>
            </a:r>
            <a:r>
              <a:rPr lang="ru-RU" b="1" i="1" dirty="0" smtClean="0"/>
              <a:t>, такие как светильники ЖСП-64-600/380</a:t>
            </a:r>
            <a:r>
              <a:rPr lang="en-US" b="1" i="1" dirty="0" smtClean="0"/>
              <a:t>V </a:t>
            </a:r>
            <a:r>
              <a:rPr lang="ru-RU" b="1" i="1" dirty="0" smtClean="0"/>
              <a:t> и зеркальные лампы  ДНаЗ-600/400 </a:t>
            </a:r>
            <a:r>
              <a:rPr lang="en-US" b="1" i="1" dirty="0" smtClean="0"/>
              <a:t>Ag </a:t>
            </a:r>
            <a:r>
              <a:rPr lang="ru-RU" b="1" i="1" dirty="0" smtClean="0"/>
              <a:t>с серебреным напылением, а также использование современных светодиодных светильников, как в теплицах, так и во вспомогательных подразделениях, в уличном освещении.</a:t>
            </a:r>
            <a:endParaRPr lang="ru-RU" sz="1400" b="1" i="1" dirty="0"/>
          </a:p>
        </p:txBody>
      </p:sp>
      <p:pic>
        <p:nvPicPr>
          <p:cNvPr id="3" name="Picture 2" descr="\\srvmay6\Netbox\Максим Васильев\cветодиоды\IMG_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399"/>
            <a:ext cx="2667000" cy="1776221"/>
          </a:xfrm>
          <a:prstGeom prst="rect">
            <a:avLst/>
          </a:prstGeom>
          <a:noFill/>
        </p:spPr>
      </p:pic>
      <p:pic>
        <p:nvPicPr>
          <p:cNvPr id="4" name="Picture 3" descr="\\srvmay6\Netbox\Максим Васильев\cветодиоды\IMG_1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914400"/>
            <a:ext cx="2590800" cy="1725473"/>
          </a:xfrm>
          <a:prstGeom prst="rect">
            <a:avLst/>
          </a:prstGeom>
          <a:noFill/>
        </p:spPr>
      </p:pic>
      <p:pic>
        <p:nvPicPr>
          <p:cNvPr id="5" name="Picture 4" descr="\\srvmay6\Netbox\Максим Васильев\cветодиоды\IMG_1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914400"/>
            <a:ext cx="2631531" cy="1752600"/>
          </a:xfrm>
          <a:prstGeom prst="rect">
            <a:avLst/>
          </a:prstGeom>
          <a:noFill/>
        </p:spPr>
      </p:pic>
      <p:pic>
        <p:nvPicPr>
          <p:cNvPr id="1029" name="Picture 5" descr="\\srvmay6\Netbox\Максим Васильев\cветодиоды\IMG_1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971800"/>
            <a:ext cx="2631532" cy="1752600"/>
          </a:xfrm>
          <a:prstGeom prst="rect">
            <a:avLst/>
          </a:prstGeom>
          <a:noFill/>
        </p:spPr>
      </p:pic>
      <p:pic>
        <p:nvPicPr>
          <p:cNvPr id="1031" name="Picture 7" descr="\\srvmay6\Netbox\Максим Васильев\cветодиоды\IMG_12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971800"/>
            <a:ext cx="2667000" cy="1776222"/>
          </a:xfrm>
          <a:prstGeom prst="rect">
            <a:avLst/>
          </a:prstGeom>
          <a:noFill/>
        </p:spPr>
      </p:pic>
      <p:pic>
        <p:nvPicPr>
          <p:cNvPr id="1032" name="Picture 8" descr="\\srvmay6\Netbox\Максим Васильев\cветодиоды\IMG_12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971800"/>
            <a:ext cx="2626955" cy="1749552"/>
          </a:xfrm>
          <a:prstGeom prst="rect">
            <a:avLst/>
          </a:prstGeom>
          <a:noFill/>
        </p:spPr>
      </p:pic>
    </p:spTree>
  </p:cSld>
  <p:clrMapOvr>
    <a:masterClrMapping/>
  </p:clrMapOvr>
  <p:transition advTm="159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85800"/>
          </a:xfrm>
        </p:spPr>
        <p:txBody>
          <a:bodyPr/>
          <a:lstStyle/>
          <a:p>
            <a:pPr algn="ctr" eaLnBrk="1" hangingPunct="1"/>
            <a:r>
              <a:rPr lang="ru-RU" sz="3200" b="1" i="1" smtClean="0"/>
              <a:t>Утилизация растительных остатков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8991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Утилизация растительных остатков на комбинате производится согласно международных стандартов </a:t>
            </a:r>
            <a:r>
              <a:rPr lang="ru-RU" sz="1400" dirty="0" err="1">
                <a:solidFill>
                  <a:schemeClr val="tx1"/>
                </a:solidFill>
                <a:cs typeface="Arial" pitchFamily="34" charset="0"/>
              </a:rPr>
              <a:t>экобезопаности</a:t>
            </a: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: а именно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Складирование растительных остатков, а также субстрата (горная порода перлит) осуществляется на бетонированной площадке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 Путем подачи воздуха, осуществляется термическая обработка смеси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После термической обработки полученная смесь вывозятся на поля с помощью  разбрасывателя органических удобрений – РОУМ-20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Последний этап – производится рекультивация почвы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За счет применения данной технологии ежегодно утилизируется не нанося вреда окружающей среде более 3 000 куб.м. растительных остатков и субстрата.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В случае если бы использовалась минеральная вата в качестве субстрата вместо горной породы «перлит», мы ежегодно бы 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утилизировали</a:t>
            </a:r>
            <a:r>
              <a:rPr lang="ru-RU" sz="1400" dirty="0">
                <a:solidFill>
                  <a:schemeClr val="tx1"/>
                </a:solidFill>
                <a:cs typeface="Arial" pitchFamily="34" charset="0"/>
              </a:rPr>
              <a:t> более  4 тыс.куб.м. использованной минеральной ваты.  </a:t>
            </a:r>
          </a:p>
        </p:txBody>
      </p:sp>
      <p:pic>
        <p:nvPicPr>
          <p:cNvPr id="6148" name="Picture 6" descr="C:\Users\user_11112\Desktop\IMG-20180212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648200"/>
            <a:ext cx="3124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15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39763"/>
          </a:xfrm>
        </p:spPr>
        <p:txBody>
          <a:bodyPr/>
          <a:lstStyle/>
          <a:p>
            <a:pPr algn="ctr" eaLnBrk="1" hangingPunct="1"/>
            <a:r>
              <a:rPr lang="ru-RU" sz="2800" b="1" i="1" dirty="0" smtClean="0"/>
              <a:t>МЕТАН – ТОПЛИВО БУДУЮЩЕГО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953000" y="1635442"/>
            <a:ext cx="40386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Тепличный </a:t>
            </a:r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комбинат «Майский» стал одним из первых участников в программе по переводу техники для работы на метане.</a:t>
            </a:r>
            <a:r>
              <a:rPr lang="ru-RU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endParaRPr lang="ru-RU" sz="1600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Закуплено </a:t>
            </a:r>
            <a:r>
              <a:rPr lang="ru-RU" sz="1600" i="1" dirty="0" smtClean="0">
                <a:latin typeface="Arial" charset="0"/>
                <a:cs typeface="Arial" charset="0"/>
              </a:rPr>
              <a:t>43 </a:t>
            </a:r>
            <a:r>
              <a:rPr lang="ru-RU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ед.техники</a:t>
            </a:r>
            <a:endParaRPr lang="ru-RU" sz="1600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в т.ч. КАМАЗ – 16 ед.</a:t>
            </a:r>
          </a:p>
          <a:p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Газель – 19 ед.</a:t>
            </a:r>
          </a:p>
          <a:p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Автобус НЕФАЗ – 2 ед.</a:t>
            </a:r>
          </a:p>
          <a:p>
            <a:endParaRPr lang="ru-RU" sz="1600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С начала реализации программы</a:t>
            </a:r>
          </a:p>
          <a:p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Пробег на метане – 4 млн.км.</a:t>
            </a:r>
          </a:p>
          <a:p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20 </a:t>
            </a:r>
            <a:r>
              <a:rPr lang="ru-RU" sz="1600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млн.ткм</a:t>
            </a:r>
            <a:r>
              <a:rPr lang="ru-RU" sz="1600" i="1" dirty="0">
                <a:solidFill>
                  <a:schemeClr val="tx1"/>
                </a:solidFill>
                <a:latin typeface="Arial" charset="0"/>
                <a:cs typeface="Arial" charset="0"/>
              </a:rPr>
              <a:t> (63% всего грузооборота</a:t>
            </a:r>
            <a:r>
              <a:rPr lang="ru-RU" sz="16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endParaRPr lang="ru-RU" sz="1600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b="1" i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b="1" i="1" dirty="0" smtClean="0">
              <a:latin typeface="Arial" charset="0"/>
              <a:cs typeface="Arial" charset="0"/>
            </a:endParaRPr>
          </a:p>
          <a:p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b="1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066800"/>
            <a:ext cx="43434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9850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505200"/>
            <a:ext cx="43434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9850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2063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1"/>
            <a:ext cx="82296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i="1" dirty="0" smtClean="0"/>
              <a:t>Электрокары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0" y="114300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перевозки грузов внутри цехов применяются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электрокары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Электрокары отличаются компактными габаритами при достаточно высокой грузоподъемности.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Достаточно большая скорость передвижения, хорошая манёвренность, удобство управления и отсутствие вредных выпускных газов делают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электрокары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эффективным 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экологичным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средством транспортировки грузов.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Перевод тракторов на электрокары позволило сократить выбросы загрязняющих веществ в атмосферный воздух на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1,76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т/год.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41" descr="Тепличный комбинат Майский: там, где всегда лето"/>
          <p:cNvPicPr>
            <a:picLocks noChangeAspect="1" noChangeArrowheads="1"/>
          </p:cNvPicPr>
          <p:nvPr/>
        </p:nvPicPr>
        <p:blipFill>
          <a:blip r:embed="rId2" cstate="print"/>
          <a:srcRect b="5910"/>
          <a:stretch>
            <a:fillRect/>
          </a:stretch>
        </p:blipFill>
        <p:spPr bwMode="auto">
          <a:xfrm>
            <a:off x="1828800" y="3429000"/>
            <a:ext cx="57054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51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92163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РАССАДНЫЙ КОМПЛЕКС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5562600" y="2209369"/>
            <a:ext cx="35814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В ноябре 2017 года введен в эксплуатацию рассадный  </a:t>
            </a:r>
            <a:r>
              <a:rPr lang="ru-RU" b="1" i="1" dirty="0" smtClean="0">
                <a:solidFill>
                  <a:schemeClr val="tx1"/>
                </a:solidFill>
                <a:latin typeface="Arial" charset="0"/>
              </a:rPr>
              <a:t>комплекс площадью 1,9 гектар,  который позволит </a:t>
            </a:r>
            <a:r>
              <a:rPr lang="ru-RU" b="1" i="1" dirty="0" smtClean="0">
                <a:latin typeface="Arial" charset="0"/>
              </a:rPr>
              <a:t>выращивать рассаду для всех производственных цехов комбината.</a:t>
            </a:r>
          </a:p>
          <a:p>
            <a:pPr algn="l"/>
            <a:endParaRPr lang="ru-RU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981200"/>
            <a:ext cx="48006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9850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065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Grp="1" noChangeAspect="1"/>
          </p:cNvGraphicFramePr>
          <p:nvPr/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0800" y="311150"/>
          <a:ext cx="9042400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1155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550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99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600" b="1" i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Тепличный комбинат «Майский»</a:t>
            </a:r>
            <a:br>
              <a:rPr lang="ru-RU" sz="2600" b="1" i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600" b="1" i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РЕСПУБЛИКА ТАТАРСТАН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i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/>
              <a:t>		Тепличный комбинат «Майский» основан в 1974 году, расположен в северо-западной части республики Татарстан. В настоящее время «Майский» является крупнейшим производителем овощей защищенного грунта в Российской Федерации, ежедневно производящий овощи в объеме до 150 т. </a:t>
            </a:r>
          </a:p>
          <a:p>
            <a:pPr algn="just"/>
            <a:r>
              <a:rPr lang="ru-RU" sz="1800" dirty="0" smtClean="0"/>
              <a:t>	</a:t>
            </a:r>
            <a:r>
              <a:rPr lang="ru-RU" sz="1800" i="1" dirty="0" smtClean="0"/>
              <a:t>Крупнейший производитель овощей в РФ</a:t>
            </a:r>
            <a:endParaRPr lang="ru-RU" sz="1000" i="1" dirty="0" smtClean="0"/>
          </a:p>
          <a:p>
            <a:pPr algn="just"/>
            <a:r>
              <a:rPr lang="ru-RU" sz="1800" i="1" dirty="0" smtClean="0"/>
              <a:t>	Площадь теплиц – 36</a:t>
            </a:r>
            <a:r>
              <a:rPr lang="en-US" sz="1800" i="1" dirty="0" smtClean="0"/>
              <a:t>.</a:t>
            </a:r>
            <a:r>
              <a:rPr lang="ru-RU" sz="1800" i="1" dirty="0" smtClean="0"/>
              <a:t>9 гектар </a:t>
            </a:r>
          </a:p>
          <a:p>
            <a:pPr algn="just"/>
            <a:r>
              <a:rPr lang="ru-RU" sz="1800" i="1" dirty="0" smtClean="0"/>
              <a:t>           Годовой объём производства 41,8 тыс.тонн.</a:t>
            </a:r>
          </a:p>
          <a:p>
            <a:pPr algn="just"/>
            <a:r>
              <a:rPr lang="ru-RU" sz="1800" i="1" dirty="0" smtClean="0"/>
              <a:t>	Объем продаж более 3,6 млрд.руб. </a:t>
            </a:r>
          </a:p>
          <a:p>
            <a:pPr algn="just"/>
            <a:r>
              <a:rPr lang="ru-RU" sz="1800" i="1" dirty="0" smtClean="0"/>
              <a:t>	Численность персонала 1 000 чел.</a:t>
            </a:r>
          </a:p>
          <a:p>
            <a:pPr algn="just"/>
            <a:r>
              <a:rPr lang="ru-RU" sz="1800" i="1" dirty="0" smtClean="0"/>
              <a:t>	Инвестиции – 0,5 млрд.руб.</a:t>
            </a:r>
          </a:p>
          <a:p>
            <a:pPr algn="just"/>
            <a:r>
              <a:rPr lang="ru-RU" sz="1800" i="1" dirty="0" smtClean="0"/>
              <a:t>	«</a:t>
            </a:r>
            <a:r>
              <a:rPr lang="ru-RU" sz="1800" i="1" dirty="0" err="1" smtClean="0"/>
              <a:t>Биометод</a:t>
            </a:r>
            <a:r>
              <a:rPr lang="ru-RU" sz="1800" i="1" dirty="0" smtClean="0"/>
              <a:t>» - 11 энтомофагов – 1 млрд.особей </a:t>
            </a:r>
          </a:p>
          <a:p>
            <a:pPr algn="just"/>
            <a:r>
              <a:rPr lang="ru-RU" sz="1800" i="1" dirty="0" smtClean="0"/>
              <a:t>	</a:t>
            </a:r>
            <a:r>
              <a:rPr lang="ru-RU" sz="1800" i="1" dirty="0" err="1" smtClean="0"/>
              <a:t>Энергоцентры</a:t>
            </a:r>
            <a:r>
              <a:rPr lang="ru-RU" sz="1800" i="1" dirty="0" smtClean="0"/>
              <a:t> – 47 МВт электрической мощностью</a:t>
            </a:r>
          </a:p>
          <a:p>
            <a:pPr algn="just"/>
            <a:r>
              <a:rPr lang="ru-RU" sz="1800" i="1" dirty="0" smtClean="0"/>
              <a:t>	Котельные – 126 МВт тепловой мощностью</a:t>
            </a:r>
          </a:p>
          <a:p>
            <a:pPr algn="just"/>
            <a:r>
              <a:rPr lang="ru-RU" sz="1800" i="1" dirty="0" smtClean="0"/>
              <a:t>	Социальные объекты на территории – жилой дом на 40 кв., 4 общежития, 1 детский сад, спортивные комплексы (открытый и закрытый), два жилых дома по 44 кв. планируется ввести до конца 2018 года.</a:t>
            </a:r>
          </a:p>
        </p:txBody>
      </p:sp>
    </p:spTree>
  </p:cSld>
  <p:clrMapOvr>
    <a:masterClrMapping/>
  </p:clrMapOvr>
  <p:transition advTm="408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600" i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Тепличный комбинат «Майский»</a:t>
            </a:r>
            <a:br>
              <a:rPr lang="ru-RU" sz="2600" i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600" i="1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РЕСПУБЛИКА ТАТАРСТАН</a:t>
            </a:r>
            <a:endParaRPr lang="ru-RU" sz="3600" i="1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/>
              <a:t>		«Майский» с 2010 года стремительно развивает собственную энергосистему и внедряет современные отечественные технологии выращивания овощей защищенного грунта. Внедрение инноваций в ТК «Майский» позволило увеличить урожайность овощей с 2000 года более чем в два раза до 132 кг/кв.м.,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 smtClean="0"/>
              <a:t>                           максимальный урожай на светокультуре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 smtClean="0"/>
              <a:t>               огурцов– 203 кг/кв.м.                   </a:t>
            </a:r>
            <a:r>
              <a:rPr lang="ru-RU" sz="2200" smtClean="0"/>
              <a:t>Томатов 113 </a:t>
            </a:r>
            <a:r>
              <a:rPr lang="ru-RU" sz="2200" dirty="0" smtClean="0"/>
              <a:t>кг/кв.м.</a:t>
            </a:r>
          </a:p>
        </p:txBody>
      </p:sp>
      <p:pic>
        <p:nvPicPr>
          <p:cNvPr id="5" name="Picture 2" descr="\\srvmay13\Экономисты\фото\IMG_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3400"/>
            <a:ext cx="3471309" cy="2311946"/>
          </a:xfrm>
          <a:prstGeom prst="rect">
            <a:avLst/>
          </a:prstGeom>
          <a:noFill/>
        </p:spPr>
      </p:pic>
      <p:pic>
        <p:nvPicPr>
          <p:cNvPr id="7" name="Picture 3" descr="\\srvmay13\Экономисты\фото\IMG_5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43400"/>
            <a:ext cx="3729298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Tm="252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220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Ежегодный рост производства 10-20%</a:t>
            </a:r>
            <a:endParaRPr lang="ru-RU" b="1" i="1" dirty="0"/>
          </a:p>
        </p:txBody>
      </p:sp>
    </p:spTree>
  </p:cSld>
  <p:clrMapOvr>
    <a:masterClrMapping/>
  </p:clrMapOvr>
  <p:transition advTm="1737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Grp="1" noChangeAspect="1"/>
          </p:cNvGraphicFramePr>
          <p:nvPr/>
        </p:nvGraphicFramePr>
        <p:xfrm>
          <a:off x="50800" y="50800"/>
          <a:ext cx="9042400" cy="675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37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>                             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 ЧИСТАЯ ПРОДУКЦИЯ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i="1" dirty="0"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937" y="1981200"/>
          <a:ext cx="910612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5334000"/>
            <a:ext cx="9144000" cy="1524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ru-RU" sz="2000" dirty="0" err="1" smtClean="0"/>
              <a:t>Биометод</a:t>
            </a:r>
            <a:r>
              <a:rPr lang="ru-RU" sz="2000" dirty="0" smtClean="0"/>
              <a:t> тепличного комбината «Майский» соответствует всем международным передовым стандартам, включает в себя 11 энтомофагов с годовым объемом производства более 1 млрд.особей. Отметим, что из-за дороговизны </a:t>
            </a:r>
            <a:r>
              <a:rPr lang="ru-RU" sz="2000" dirty="0" err="1" smtClean="0"/>
              <a:t>биометода</a:t>
            </a:r>
            <a:r>
              <a:rPr lang="ru-RU" sz="2000" dirty="0" smtClean="0"/>
              <a:t> от его применения отказались во многих тепличных предприятиях Голландии, Финляндии и других развитых странах тепличного овощеводства. </a:t>
            </a:r>
            <a:endParaRPr lang="ru-RU" sz="2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1219200"/>
            <a:ext cx="9144000" cy="766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Биометод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ключевой фактор производства экологически безопасной продукции,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позволяющий полностью уйти от применения ядохимикатов</a:t>
            </a:r>
            <a:endParaRPr kumimoji="0" lang="ru-RU" sz="17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Tm="1892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УСТАНОВКА CodiNox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52400" y="1085850"/>
            <a:ext cx="89916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i="1">
                <a:solidFill>
                  <a:schemeClr val="tx1"/>
                </a:solidFill>
                <a:latin typeface="Arial" charset="0"/>
              </a:rPr>
              <a:t>В декабре 2016 года запущена многофункциональная установка с каталитическим реактором CodiNox, которая применяется для очистки и комплексной утилизации выхлопных (дымовых) газов с дозированной подачей </a:t>
            </a:r>
            <a:r>
              <a:rPr lang="en-US" b="1" i="1">
                <a:solidFill>
                  <a:schemeClr val="tx1"/>
                </a:solidFill>
                <a:latin typeface="Arial" charset="0"/>
              </a:rPr>
              <a:t>CO</a:t>
            </a:r>
            <a:r>
              <a:rPr lang="ru-RU" b="1" i="1">
                <a:solidFill>
                  <a:schemeClr val="tx1"/>
                </a:solidFill>
                <a:latin typeface="Arial" charset="0"/>
              </a:rPr>
              <a:t>2 для установки в тепличном комплексе.</a:t>
            </a:r>
          </a:p>
          <a:p>
            <a:r>
              <a:rPr lang="ru-RU" b="1" i="1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</a:rPr>
              <a:t>Система очистки газов CodiNox позволяет уменьшить выбросы в атмосферу:</a:t>
            </a:r>
          </a:p>
          <a:p>
            <a:pPr algn="l"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</a:rPr>
              <a:t>1. Снижение выбросов в 20 раз оксидов азота NOx - с 9 000 000 до 450 000 мг/м3/ч. </a:t>
            </a:r>
          </a:p>
          <a:p>
            <a:pPr algn="l">
              <a:lnSpc>
                <a:spcPct val="150000"/>
              </a:lnSpc>
            </a:pPr>
            <a:r>
              <a:rPr lang="ru-RU">
                <a:solidFill>
                  <a:schemeClr val="tx1"/>
                </a:solidFill>
              </a:rPr>
              <a:t>2. Полностью исключены выбросы углекислого газа СО2            подача в теплицы</a:t>
            </a:r>
            <a:br>
              <a:rPr lang="ru-RU">
                <a:solidFill>
                  <a:schemeClr val="tx1"/>
                </a:solidFill>
              </a:rPr>
            </a:br>
            <a:r>
              <a:rPr lang="ru-RU">
                <a:solidFill>
                  <a:schemeClr val="tx1"/>
                </a:solidFill>
              </a:rPr>
              <a:t>3. Полностью исключены выбросы  угарного газа СО -  с 7 650 000 до 0 мг/м3/ч</a:t>
            </a:r>
            <a:endParaRPr lang="ru-RU" b="1" i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4572000"/>
            <a:ext cx="22098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9850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8199" name="Picture 8" descr="C:\Users\user_11112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72000"/>
            <a:ext cx="3181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62484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2485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15963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ПОЛИВ И ДЕЗИНФЕКЦИЯ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1406525"/>
            <a:ext cx="9144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Для полива используется вода с собственных артезианских скважин. Ежегодный расход воды составляет 550 тыс. куб.м </a:t>
            </a:r>
          </a:p>
          <a:p>
            <a:pPr>
              <a:defRPr/>
            </a:pPr>
            <a:endParaRPr lang="ru-RU" b="1" i="1" dirty="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Дренажная вода собирается в ёмкости объемом 90 куб.м., и проходит два этапы обработок: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Термическая обработка: </a:t>
            </a:r>
            <a:r>
              <a:rPr lang="ru-RU" b="1" i="1" dirty="0" err="1">
                <a:solidFill>
                  <a:schemeClr val="tx1"/>
                </a:solidFill>
                <a:latin typeface="Arial" charset="0"/>
              </a:rPr>
              <a:t>пр-ть</a:t>
            </a: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: от 3-5 куб.м./час.</a:t>
            </a:r>
          </a:p>
          <a:p>
            <a:pPr marL="342900" indent="-342900" algn="l">
              <a:defRPr/>
            </a:pP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	температура</a:t>
            </a:r>
            <a:r>
              <a:rPr lang="en-US" b="1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en-US" b="1" i="1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15С </a:t>
            </a:r>
          </a:p>
          <a:p>
            <a:pPr marL="342900" indent="-342900" algn="l">
              <a:defRPr/>
            </a:pP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2. Обработка </a:t>
            </a:r>
            <a:r>
              <a:rPr lang="ru-RU" b="1" i="1" dirty="0" err="1">
                <a:solidFill>
                  <a:schemeClr val="tx1"/>
                </a:solidFill>
                <a:latin typeface="Arial" charset="0"/>
              </a:rPr>
              <a:t>УФ-лампами</a:t>
            </a:r>
            <a:r>
              <a:rPr lang="ru-RU" b="1" i="1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342900" indent="-342900">
              <a:defRPr/>
            </a:pPr>
            <a:endParaRPr lang="ru-RU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</a:rPr>
              <a:t>За счет применения данной технологии сокращены сбросы в канализацию дренируемого питательного раствора на 30-35%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724400"/>
            <a:ext cx="39624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9850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9223" name="Picture 4" descr="IMG_63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724400"/>
            <a:ext cx="3733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18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/>
          <a:lstStyle/>
          <a:p>
            <a:pPr algn="ctr" eaLnBrk="1" hangingPunct="1"/>
            <a:r>
              <a:rPr lang="ru-RU" sz="1800" b="1" i="1" smtClean="0"/>
              <a:t>ЭНЕРГОЦЕНТРЫ – ОСНОВА ЭНЕРГЕТИЧЕСКОЙ СИСТЕМЫ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" y="5940425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4572000" y="1219200"/>
            <a:ext cx="4267200" cy="4800600"/>
          </a:xfrm>
          <a:prstGeom prst="rect">
            <a:avLst/>
          </a:prstGeom>
          <a:noFill/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Совокупная электрическая мощность собственных </a:t>
            </a:r>
            <a:r>
              <a:rPr lang="ru-RU" b="1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энергоцентров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– 47МВт. </a:t>
            </a:r>
          </a:p>
          <a:p>
            <a:endParaRPr lang="ru-RU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Каждый энергоцентр состоит из 7 газопоршневых установок  </a:t>
            </a:r>
            <a:r>
              <a:rPr lang="en-US" b="1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Jenbacher</a:t>
            </a:r>
            <a:r>
              <a:rPr 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endParaRPr lang="ru-RU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Ежегодная выработка двух </a:t>
            </a:r>
            <a:r>
              <a:rPr lang="ru-RU" b="1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энергоцентров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</a:p>
          <a:p>
            <a:r>
              <a:rPr lang="ru-RU" b="1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Эл.энергии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160 </a:t>
            </a:r>
            <a:r>
              <a:rPr lang="ru-RU" b="1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млн.кВт.час</a:t>
            </a:r>
            <a:endParaRPr lang="ru-RU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тепловой энергии – 120 тыс.Гкал</a:t>
            </a:r>
          </a:p>
          <a:p>
            <a:endParaRPr lang="ru-RU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С момента ввода в эксплуатацию выработано:</a:t>
            </a:r>
          </a:p>
          <a:p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эл.энергии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r>
              <a:rPr 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млн.кВт.час</a:t>
            </a:r>
            <a:endParaRPr lang="ru-RU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тепловой энергии </a:t>
            </a:r>
            <a:r>
              <a:rPr 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50</a:t>
            </a:r>
            <a:r>
              <a:rPr lang="en-US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тыс. Гкал. </a:t>
            </a:r>
            <a:endParaRPr lang="ru-RU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10000"/>
            <a:ext cx="41148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dist="508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9850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371600"/>
            <a:ext cx="41148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/>
            </a:innerShdw>
          </a:effectLst>
          <a:scene3d>
            <a:camera prst="orthographicFront"/>
            <a:lightRig rig="threePt" dir="t"/>
          </a:scene3d>
          <a:sp3d extrusionH="69850"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1719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5FF2CA"/>
      </a:accent2>
      <a:accent3>
        <a:srgbClr val="5FF2CA"/>
      </a:accent3>
      <a:accent4>
        <a:srgbClr val="5FF2CA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1880</TotalTime>
  <Words>729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Тепличный комбинат «Майский» РЕСПУБЛИКА ТАТАРСТАН</vt:lpstr>
      <vt:lpstr>  Тепличный комбинат «Майский» РЕСПУБЛИКА ТАТАРСТАН </vt:lpstr>
      <vt:lpstr>  Тепличный комбинат «Майский» РЕСПУБЛИКА ТАТАРСТАН</vt:lpstr>
      <vt:lpstr>Слайд 4</vt:lpstr>
      <vt:lpstr>Слайд 5</vt:lpstr>
      <vt:lpstr>                                ЭКОЛОГИЧЕСКИ ЧИСТАЯ ПРОДУКЦИЯ </vt:lpstr>
      <vt:lpstr>УСТАНОВКА CodiNox</vt:lpstr>
      <vt:lpstr>ПОЛИВ И ДЕЗИНФЕКЦИЯ</vt:lpstr>
      <vt:lpstr>ЭНЕРГОЦЕНТРЫ – ОСНОВА ЭНЕРГЕТИЧЕСКОЙ СИСТЕМЫ </vt:lpstr>
      <vt:lpstr>Энергосистема тепличного комбината «Майский»</vt:lpstr>
      <vt:lpstr>Светодиодное освещение теплиц, спорткомплекса, уличного освещения тепличного комбината «Майский»</vt:lpstr>
      <vt:lpstr>Утилизация растительных остатков  </vt:lpstr>
      <vt:lpstr>МЕТАН – ТОПЛИВО БУДУЮЩЕГО</vt:lpstr>
      <vt:lpstr>Электрокары</vt:lpstr>
      <vt:lpstr>РАССАДНЫЙ КОМПЛЕКС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Тепличный комбинат  «Майский»</dc:title>
  <dc:creator>Максим А. Васильев</dc:creator>
  <cp:lastModifiedBy>user_11112</cp:lastModifiedBy>
  <cp:revision>189</cp:revision>
  <dcterms:created xsi:type="dcterms:W3CDTF">2014-12-04T08:48:51Z</dcterms:created>
  <dcterms:modified xsi:type="dcterms:W3CDTF">2018-04-03T10:54:00Z</dcterms:modified>
</cp:coreProperties>
</file>